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Arimo"/>
      <p:regular r:id="rId27"/>
      <p:bold r:id="rId28"/>
      <p:italic r:id="rId29"/>
      <p:boldItalic r:id="rId30"/>
    </p:embeddedFont>
    <p:embeddedFont>
      <p:font typeface="Poppins"/>
      <p:bold r:id="rId31"/>
      <p:boldItalic r:id="rId32"/>
    </p:embeddedFont>
    <p:embeddedFont>
      <p:font typeface="Barlow Condensed ExtraBold"/>
      <p:bold r:id="rId33"/>
      <p:boldItalic r:id="rId34"/>
    </p:embeddedFont>
    <p:embeddedFont>
      <p:font typeface="Barlow Condensed"/>
      <p:regular r:id="rId35"/>
      <p:bold r:id="rId36"/>
      <p:italic r:id="rId37"/>
      <p:boldItalic r:id="rId38"/>
    </p:embeddedFont>
    <p:embeddedFont>
      <p:font typeface="EB Garamond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118">
          <p15:clr>
            <a:srgbClr val="747775"/>
          </p15:clr>
        </p15:guide>
        <p15:guide id="2" pos="525">
          <p15:clr>
            <a:srgbClr val="747775"/>
          </p15:clr>
        </p15:guide>
        <p15:guide id="3" pos="642">
          <p15:clr>
            <a:srgbClr val="747775"/>
          </p15:clr>
        </p15:guide>
        <p15:guide id="4" orient="horz" pos="309">
          <p15:clr>
            <a:srgbClr val="747775"/>
          </p15:clr>
        </p15:guide>
        <p15:guide id="5" orient="horz" pos="914">
          <p15:clr>
            <a:srgbClr val="747775"/>
          </p15:clr>
        </p15:guide>
        <p15:guide id="6" orient="horz" pos="1337">
          <p15:clr>
            <a:srgbClr val="747775"/>
          </p15:clr>
        </p15:guide>
        <p15:guide id="7" orient="horz" pos="2952">
          <p15:clr>
            <a:srgbClr val="747775"/>
          </p15:clr>
        </p15:guide>
        <p15:guide id="8" pos="1987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gVprbBxOLpJEdo1useUzZNE+sn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18"/>
        <p:guide pos="525"/>
        <p:guide pos="642"/>
        <p:guide pos="309" orient="horz"/>
        <p:guide pos="914" orient="horz"/>
        <p:guide pos="1337" orient="horz"/>
        <p:guide pos="2952" orient="horz"/>
        <p:guide pos="198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-bold.fntdata"/><Relationship Id="rId20" Type="http://schemas.openxmlformats.org/officeDocument/2006/relationships/slide" Target="slides/slide15.xml"/><Relationship Id="rId42" Type="http://schemas.openxmlformats.org/officeDocument/2006/relationships/font" Target="fonts/EBGaramond-boldItalic.fntdata"/><Relationship Id="rId41" Type="http://schemas.openxmlformats.org/officeDocument/2006/relationships/font" Target="fonts/EBGaramond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rimo-bold.fntdata"/><Relationship Id="rId27" Type="http://schemas.openxmlformats.org/officeDocument/2006/relationships/font" Target="fonts/Arim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im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bold.fntdata"/><Relationship Id="rId30" Type="http://schemas.openxmlformats.org/officeDocument/2006/relationships/font" Target="fonts/Arimo-boldItalic.fntdata"/><Relationship Id="rId11" Type="http://schemas.openxmlformats.org/officeDocument/2006/relationships/slide" Target="slides/slide6.xml"/><Relationship Id="rId33" Type="http://schemas.openxmlformats.org/officeDocument/2006/relationships/font" Target="fonts/BarlowCondensedExtraBold-bold.fntdata"/><Relationship Id="rId10" Type="http://schemas.openxmlformats.org/officeDocument/2006/relationships/slide" Target="slides/slide5.xml"/><Relationship Id="rId32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35" Type="http://schemas.openxmlformats.org/officeDocument/2006/relationships/font" Target="fonts/BarlowCondensed-regular.fntdata"/><Relationship Id="rId12" Type="http://schemas.openxmlformats.org/officeDocument/2006/relationships/slide" Target="slides/slide7.xml"/><Relationship Id="rId34" Type="http://schemas.openxmlformats.org/officeDocument/2006/relationships/font" Target="fonts/BarlowCondensedExtraBold-boldItalic.fntdata"/><Relationship Id="rId15" Type="http://schemas.openxmlformats.org/officeDocument/2006/relationships/slide" Target="slides/slide10.xml"/><Relationship Id="rId37" Type="http://schemas.openxmlformats.org/officeDocument/2006/relationships/font" Target="fonts/BarlowCondensed-italic.fntdata"/><Relationship Id="rId14" Type="http://schemas.openxmlformats.org/officeDocument/2006/relationships/slide" Target="slides/slide9.xml"/><Relationship Id="rId36" Type="http://schemas.openxmlformats.org/officeDocument/2006/relationships/font" Target="fonts/BarlowCondensed-bold.fntdata"/><Relationship Id="rId17" Type="http://schemas.openxmlformats.org/officeDocument/2006/relationships/slide" Target="slides/slide12.xml"/><Relationship Id="rId39" Type="http://schemas.openxmlformats.org/officeDocument/2006/relationships/font" Target="fonts/EBGaramond-regular.fntdata"/><Relationship Id="rId16" Type="http://schemas.openxmlformats.org/officeDocument/2006/relationships/slide" Target="slides/slide11.xml"/><Relationship Id="rId38" Type="http://schemas.openxmlformats.org/officeDocument/2006/relationships/font" Target="fonts/BarlowCondensed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67cd99c6b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g2d67cd99c6b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24d5a7f7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24d5a7f7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24d5a7f7c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24d5a7f7c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67cd99c6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2d67cd99c6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67cd99c6b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2d67cd99c6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7cd99c6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2d67cd99c6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d67cd99c6b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2d67cd99c6b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7cd99c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2d67cd99c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67cd99c6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2d67cd99c6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d67cd99c6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2d67cd99c6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67cd99c6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2d67cd99c6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d67cd99c6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2d67cd99c6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67cd99c6b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2d67cd99c6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d67cd99c6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2d67cd99c6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d67cd99c6b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2d67cd99c6b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d67cd99c6b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2d67cd99c6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67cd99c6b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2d67cd99c6b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d67cd99c6b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2d67cd99c6b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d67cd99c6b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2d67cd99c6b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6.pn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5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2.png"/><Relationship Id="rId5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15.jpg"/><Relationship Id="rId5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14.png"/><Relationship Id="rId5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 b="11414" l="0" r="0" t="9856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67cd99c6b_0_143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ZA ZAČETEK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60" name="Google Shape;60;g2d67cd99c6b_0_143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si že kdaj prebral_a kakšen fejk news?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kdaj klikneš na novico, ker ima "klikabilen" naslov?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kdaj preveriš avtorja novice/ videa/ objave/ instastory-a?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1" name="Google Shape;61;g2d67cd99c6b_0_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2d67cd99c6b_0_143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2d67cd99c6b_0_143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24d5a7f7cc_0_0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Kaj je medijska pismenost?</a:t>
            </a:r>
            <a:endParaRPr sz="140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69" name="Google Shape;69;g324d5a7f7cc_0_0"/>
          <p:cNvPicPr preferRelativeResize="0"/>
          <p:nvPr/>
        </p:nvPicPr>
        <p:blipFill rotWithShape="1">
          <a:blip r:embed="rId3">
            <a:alphaModFix/>
          </a:blip>
          <a:srcRect b="85926" l="0" r="0" t="11203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324d5a7f7cc_0_0"/>
          <p:cNvPicPr preferRelativeResize="0"/>
          <p:nvPr/>
        </p:nvPicPr>
        <p:blipFill rotWithShape="1">
          <a:blip r:embed="rId3">
            <a:alphaModFix/>
          </a:blip>
          <a:srcRect b="85926" l="0" r="0" t="11203"/>
          <a:stretch/>
        </p:blipFill>
        <p:spPr>
          <a:xfrm>
            <a:off x="0" y="4846725"/>
            <a:ext cx="9143999" cy="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324d5a7f7cc_0_0"/>
          <p:cNvSpPr txBox="1"/>
          <p:nvPr/>
        </p:nvSpPr>
        <p:spPr>
          <a:xfrm>
            <a:off x="5287799" y="2938063"/>
            <a:ext cx="207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uporabo medijev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  <a:endParaRPr/>
          </a:p>
        </p:txBody>
      </p:sp>
      <p:sp>
        <p:nvSpPr>
          <p:cNvPr id="72" name="Google Shape;72;g324d5a7f7cc_0_0"/>
          <p:cNvSpPr txBox="1"/>
          <p:nvPr/>
        </p:nvSpPr>
        <p:spPr>
          <a:xfrm>
            <a:off x="687025" y="1495050"/>
            <a:ext cx="8245200" cy="15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pismenost pomeni, da se znamo varno in odgovorno gibati po medijskem prostoru ter kritično vrednotiti informacije, ki jih prejemamo</a:t>
            </a:r>
            <a:r>
              <a:rPr b="0" i="0" lang="en" sz="3399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/>
          </a:p>
          <a:p>
            <a:pPr indent="0" lvl="0" marL="0" marR="0" rtl="0" algn="ctr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99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/>
          </a:p>
        </p:txBody>
      </p:sp>
      <p:sp>
        <p:nvSpPr>
          <p:cNvPr id="73" name="Google Shape;73;g324d5a7f7cc_0_0"/>
          <p:cNvSpPr txBox="1"/>
          <p:nvPr/>
        </p:nvSpPr>
        <p:spPr>
          <a:xfrm>
            <a:off x="465255" y="2984264"/>
            <a:ext cx="357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pismenost vključuje:</a:t>
            </a:r>
            <a:endParaRPr/>
          </a:p>
        </p:txBody>
      </p:sp>
      <p:sp>
        <p:nvSpPr>
          <p:cNvPr id="74" name="Google Shape;74;g324d5a7f7cc_0_0"/>
          <p:cNvSpPr txBox="1"/>
          <p:nvPr/>
        </p:nvSpPr>
        <p:spPr>
          <a:xfrm>
            <a:off x="5257800" y="3486413"/>
            <a:ext cx="213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kritično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mišljenje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  <a:endParaRPr/>
          </a:p>
        </p:txBody>
      </p:sp>
      <p:sp>
        <p:nvSpPr>
          <p:cNvPr id="75" name="Google Shape;75;g324d5a7f7cc_0_0"/>
          <p:cNvSpPr txBox="1"/>
          <p:nvPr/>
        </p:nvSpPr>
        <p:spPr>
          <a:xfrm>
            <a:off x="5257799" y="4098013"/>
            <a:ext cx="230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ustvarjanje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vsebin</a:t>
            </a:r>
            <a:r>
              <a:rPr b="0" i="0" lang="en" sz="30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/>
          </a:p>
        </p:txBody>
      </p:sp>
      <p:sp>
        <p:nvSpPr>
          <p:cNvPr id="76" name="Google Shape;76;g324d5a7f7cc_0_0"/>
          <p:cNvSpPr/>
          <p:nvPr/>
        </p:nvSpPr>
        <p:spPr>
          <a:xfrm>
            <a:off x="4345013" y="307517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324d5a7f7cc_0_0"/>
          <p:cNvSpPr/>
          <p:nvPr/>
        </p:nvSpPr>
        <p:spPr>
          <a:xfrm>
            <a:off x="4345013" y="362352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24d5a7f7cc_0_0"/>
          <p:cNvSpPr/>
          <p:nvPr/>
        </p:nvSpPr>
        <p:spPr>
          <a:xfrm>
            <a:off x="4345013" y="4235125"/>
            <a:ext cx="609900" cy="18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9D96"/>
          </a:solidFill>
          <a:ln cap="flat" cmpd="sng" w="9525">
            <a:solidFill>
              <a:srgbClr val="009D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24d5a7f7cc_0_1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MEDIJSKA MANIPULACIJA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84" name="Google Shape;84;g324d5a7f7cc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24d5a7f7cc_0_14"/>
          <p:cNvPicPr preferRelativeResize="0"/>
          <p:nvPr/>
        </p:nvPicPr>
        <p:blipFill rotWithShape="1">
          <a:blip r:embed="rId4">
            <a:alphaModFix/>
          </a:blip>
          <a:srcRect b="85926" l="0" r="0" t="11203"/>
          <a:stretch/>
        </p:blipFill>
        <p:spPr>
          <a:xfrm>
            <a:off x="0" y="-39250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324d5a7f7cc_0_14"/>
          <p:cNvPicPr preferRelativeResize="0"/>
          <p:nvPr/>
        </p:nvPicPr>
        <p:blipFill rotWithShape="1">
          <a:blip r:embed="rId4">
            <a:alphaModFix/>
          </a:blip>
          <a:srcRect b="85926" l="0" r="0" t="11203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324d5a7f7cc_0_14"/>
          <p:cNvSpPr/>
          <p:nvPr/>
        </p:nvSpPr>
        <p:spPr>
          <a:xfrm>
            <a:off x="4374450" y="1450976"/>
            <a:ext cx="4658824" cy="3303582"/>
          </a:xfrm>
          <a:custGeom>
            <a:rect b="b" l="l" r="r" t="t"/>
            <a:pathLst>
              <a:path extrusionOk="0" h="8751210" w="11432698">
                <a:moveTo>
                  <a:pt x="0" y="0"/>
                </a:moveTo>
                <a:lnTo>
                  <a:pt x="11432698" y="0"/>
                </a:lnTo>
                <a:lnTo>
                  <a:pt x="11432698" y="8751211"/>
                </a:lnTo>
                <a:lnTo>
                  <a:pt x="0" y="8751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g324d5a7f7cc_0_14"/>
          <p:cNvSpPr txBox="1"/>
          <p:nvPr/>
        </p:nvSpPr>
        <p:spPr>
          <a:xfrm>
            <a:off x="508826" y="1450975"/>
            <a:ext cx="43947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Medijska manipulacija vključuje uporabo različnih tehnik, s katerimi mediji namerno oblikujejo ali izkrivljajo informacije za vplivanje na percepcijo javnosti.</a:t>
            </a:r>
            <a:endParaRPr/>
          </a:p>
        </p:txBody>
      </p:sp>
      <p:sp>
        <p:nvSpPr>
          <p:cNvPr id="89" name="Google Shape;89;g324d5a7f7cc_0_14"/>
          <p:cNvSpPr txBox="1"/>
          <p:nvPr/>
        </p:nvSpPr>
        <p:spPr>
          <a:xfrm>
            <a:off x="5931816" y="2178406"/>
            <a:ext cx="1544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IZBIRA BESED</a:t>
            </a:r>
            <a:endParaRPr sz="1500"/>
          </a:p>
        </p:txBody>
      </p:sp>
      <p:sp>
        <p:nvSpPr>
          <p:cNvPr id="90" name="Google Shape;90;g324d5a7f7cc_0_14"/>
          <p:cNvSpPr txBox="1"/>
          <p:nvPr/>
        </p:nvSpPr>
        <p:spPr>
          <a:xfrm>
            <a:off x="7552127" y="3646225"/>
            <a:ext cx="208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PRISTRANSKO POROČANJE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91" name="Google Shape;91;g324d5a7f7cc_0_14"/>
          <p:cNvSpPr txBox="1"/>
          <p:nvPr/>
        </p:nvSpPr>
        <p:spPr>
          <a:xfrm>
            <a:off x="4573950" y="3784668"/>
            <a:ext cx="16725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UPORABA SLIK</a:t>
            </a:r>
            <a:endParaRPr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67cd99c6b_0_153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SEZNACIONALISTIČNI NASLOVI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97" name="Google Shape;97;g2d67cd99c6b_0_153"/>
          <p:cNvSpPr txBox="1"/>
          <p:nvPr>
            <p:ph idx="1" type="body"/>
          </p:nvPr>
        </p:nvSpPr>
        <p:spPr>
          <a:xfrm>
            <a:off x="1019575" y="1311650"/>
            <a:ext cx="71049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Naslovi nas pogosto šokirajo in spodbudijo k branju. Ste že videli naslov, kot je “Ne boste verjeli, kaj se je zgodilo? Takšni naslovi so ustvarjeni, da pritegnejo vašo pozornost in klik.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8" name="Google Shape;98;g2d67cd99c6b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d67cd99c6b_0_153"/>
          <p:cNvPicPr preferRelativeResize="0"/>
          <p:nvPr/>
        </p:nvPicPr>
        <p:blipFill rotWithShape="1">
          <a:blip r:embed="rId4">
            <a:alphaModFix/>
          </a:blip>
          <a:srcRect b="35239" l="23799" r="41271" t="51802"/>
          <a:stretch/>
        </p:blipFill>
        <p:spPr>
          <a:xfrm>
            <a:off x="2968188" y="3130925"/>
            <a:ext cx="3193676" cy="663950"/>
          </a:xfrm>
          <a:prstGeom prst="rect">
            <a:avLst/>
          </a:prstGeom>
          <a:noFill/>
          <a:ln cap="flat" cmpd="sng" w="9525">
            <a:solidFill>
              <a:srgbClr val="E32D7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g2d67cd99c6b_0_153"/>
          <p:cNvSpPr/>
          <p:nvPr/>
        </p:nvSpPr>
        <p:spPr>
          <a:xfrm>
            <a:off x="2833825" y="2893950"/>
            <a:ext cx="3476400" cy="1144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g2d67cd99c6b_0_15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2d67cd99c6b_0_15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d67cd99c6b_0_16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PRISTRANSKOST IN STEREOTIPI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08" name="Google Shape;108;g2d67cd99c6b_0_164"/>
          <p:cNvSpPr txBox="1"/>
          <p:nvPr>
            <p:ph idx="1" type="body"/>
          </p:nvPr>
        </p:nvSpPr>
        <p:spPr>
          <a:xfrm>
            <a:off x="1019575" y="1311650"/>
            <a:ext cx="71049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Mediji lahko dajejo prednost eni strani zgodbe in ustvarjajo stereotipe. Pomislimo, ali bi zgodbo lahko predstavili tudi drugače.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9" name="Google Shape;109;g2d67cd99c6b_0_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2d67cd99c6b_0_164"/>
          <p:cNvSpPr/>
          <p:nvPr/>
        </p:nvSpPr>
        <p:spPr>
          <a:xfrm>
            <a:off x="3073386" y="2825473"/>
            <a:ext cx="1736700" cy="1714800"/>
          </a:xfrm>
          <a:prstGeom prst="ellipse">
            <a:avLst/>
          </a:prstGeom>
          <a:noFill/>
          <a:ln cap="flat" cmpd="sng" w="38100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2d67cd99c6b_0_164"/>
          <p:cNvSpPr/>
          <p:nvPr/>
        </p:nvSpPr>
        <p:spPr>
          <a:xfrm>
            <a:off x="4333964" y="2801050"/>
            <a:ext cx="1736700" cy="1714800"/>
          </a:xfrm>
          <a:prstGeom prst="ellipse">
            <a:avLst/>
          </a:prstGeom>
          <a:noFill/>
          <a:ln cap="flat" cmpd="sng" w="38100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9BBA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2d67cd99c6b_0_164"/>
          <p:cNvSpPr txBox="1"/>
          <p:nvPr/>
        </p:nvSpPr>
        <p:spPr>
          <a:xfrm>
            <a:off x="3256538" y="3497175"/>
            <a:ext cx="9582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800" u="none" cap="none" strike="noStrike">
                <a:solidFill>
                  <a:srgbClr val="9BBA3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UPORNIKI</a:t>
            </a:r>
            <a:endParaRPr b="1" i="0" sz="1800" u="none" cap="none" strike="noStrike">
              <a:solidFill>
                <a:srgbClr val="9BBA3C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13" name="Google Shape;113;g2d67cd99c6b_0_164"/>
          <p:cNvSpPr txBox="1"/>
          <p:nvPr/>
        </p:nvSpPr>
        <p:spPr>
          <a:xfrm>
            <a:off x="4926575" y="3497175"/>
            <a:ext cx="10641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800" u="none" cap="none" strike="noStrike">
                <a:solidFill>
                  <a:srgbClr val="9BBA3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TERORISTI</a:t>
            </a:r>
            <a:endParaRPr b="1" i="0" sz="1800" u="none" cap="none" strike="noStrike">
              <a:solidFill>
                <a:srgbClr val="9BBA3C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14" name="Google Shape;114;g2d67cd99c6b_0_16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67cd99c6b_0_16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7cd99c6b_0_178"/>
          <p:cNvSpPr txBox="1"/>
          <p:nvPr>
            <p:ph type="title"/>
          </p:nvPr>
        </p:nvSpPr>
        <p:spPr>
          <a:xfrm>
            <a:off x="1019575" y="491150"/>
            <a:ext cx="71049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MOČ SLIK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21" name="Google Shape;121;g2d67cd99c6b_0_178"/>
          <p:cNvSpPr txBox="1"/>
          <p:nvPr>
            <p:ph idx="1" type="body"/>
          </p:nvPr>
        </p:nvSpPr>
        <p:spPr>
          <a:xfrm>
            <a:off x="1019575" y="1332975"/>
            <a:ext cx="3556500" cy="2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Slike hitro sprožijo čustva, zato jim pogosto verjamemo. A slike ne povedo vedno celotne zgodbe. Vprašajmo se, ali je slika resnična in kaj nam želi pokazati.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22" name="Google Shape;122;g2d67cd99c6b_0_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d67cd99c6b_0_178"/>
          <p:cNvPicPr preferRelativeResize="0"/>
          <p:nvPr/>
        </p:nvPicPr>
        <p:blipFill rotWithShape="1">
          <a:blip r:embed="rId4">
            <a:alphaModFix/>
          </a:blip>
          <a:srcRect b="6307" l="46790" r="3615" t="6552"/>
          <a:stretch/>
        </p:blipFill>
        <p:spPr>
          <a:xfrm>
            <a:off x="4929800" y="1283675"/>
            <a:ext cx="3080899" cy="305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7cd99c6b_0_17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d67cd99c6b_0_17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67cd99c6b_0_193"/>
          <p:cNvSpPr txBox="1"/>
          <p:nvPr>
            <p:ph type="title"/>
          </p:nvPr>
        </p:nvSpPr>
        <p:spPr>
          <a:xfrm>
            <a:off x="1314325" y="491150"/>
            <a:ext cx="64008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ALGORITMI IN INFORMACIJSKI MEHURČKI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31" name="Google Shape;131;g2d67cd99c6b_0_193"/>
          <p:cNvSpPr txBox="1"/>
          <p:nvPr>
            <p:ph idx="1" type="body"/>
          </p:nvPr>
        </p:nvSpPr>
        <p:spPr>
          <a:xfrm>
            <a:off x="1019575" y="2040400"/>
            <a:ext cx="3556500" cy="2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88235"/>
              <a:buNone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Algoritmi nam prikazujejo vsebine glede na to, kaj smo že všečkali ali gledali. Tako ostajamo v informacijskem mehurčku in vidimo le vsebine, ki potrjujejo naša prepričanja. Pomislimo, ali bi lahko pogledali tudi kaj drugačnega, da bolje razumemo celotno sliko.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2" name="Google Shape;132;g2d67cd99c6b_0_1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7cd99c6b_0_193"/>
          <p:cNvPicPr preferRelativeResize="0"/>
          <p:nvPr/>
        </p:nvPicPr>
        <p:blipFill rotWithShape="1">
          <a:blip r:embed="rId4">
            <a:alphaModFix/>
          </a:blip>
          <a:srcRect b="6751" l="52946" r="9667" t="27124"/>
          <a:stretch/>
        </p:blipFill>
        <p:spPr>
          <a:xfrm>
            <a:off x="5217175" y="1908525"/>
            <a:ext cx="2781975" cy="27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d67cd99c6b_0_19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d67cd99c6b_0_19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d67cd99c6b_0_0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41" name="Google Shape;141;g2d67cd99c6b_0_0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Klikolovka: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42" name="Google Shape;142;g2d67cd99c6b_0_0"/>
          <p:cNvPicPr preferRelativeResize="0"/>
          <p:nvPr/>
        </p:nvPicPr>
        <p:blipFill rotWithShape="1">
          <a:blip r:embed="rId3">
            <a:alphaModFix/>
          </a:blip>
          <a:srcRect b="0" l="0" r="73369" t="49748"/>
          <a:stretch/>
        </p:blipFill>
        <p:spPr>
          <a:xfrm>
            <a:off x="681500" y="30058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2d67cd99c6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g2d67cd99c6b_0_0"/>
          <p:cNvGrpSpPr/>
          <p:nvPr/>
        </p:nvGrpSpPr>
        <p:grpSpPr>
          <a:xfrm>
            <a:off x="4010200" y="2127139"/>
            <a:ext cx="3700854" cy="791271"/>
            <a:chOff x="4010200" y="2127139"/>
            <a:chExt cx="3700854" cy="791271"/>
          </a:xfrm>
        </p:grpSpPr>
        <p:sp>
          <p:nvSpPr>
            <p:cNvPr id="145" name="Google Shape;145;g2d67cd99c6b_0_0"/>
            <p:cNvSpPr/>
            <p:nvPr/>
          </p:nvSpPr>
          <p:spPr>
            <a:xfrm>
              <a:off x="4234597" y="2127139"/>
              <a:ext cx="3476457" cy="791271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g2d67cd99c6b_0_0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g2d67cd99c6b_0_0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2d67cd99c6b_0_0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d67cd99c6b_0_17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54" name="Google Shape;154;g2d67cd99c6b_0_17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Preverjevalci dejstev: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lahko skupaj s to karto odloži vse karte ene izbrane barve.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55" name="Google Shape;155;g2d67cd99c6b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d67cd99c6b_0_17"/>
          <p:cNvSpPr/>
          <p:nvPr/>
        </p:nvSpPr>
        <p:spPr>
          <a:xfrm>
            <a:off x="4234600" y="2127150"/>
            <a:ext cx="3476400" cy="894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d67cd99c6b_0_17"/>
          <p:cNvSpPr/>
          <p:nvPr/>
        </p:nvSpPr>
        <p:spPr>
          <a:xfrm rot="-5400000">
            <a:off x="3899200" y="2410575"/>
            <a:ext cx="446400" cy="224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2d67cd99c6b_0_17"/>
          <p:cNvPicPr preferRelativeResize="0"/>
          <p:nvPr/>
        </p:nvPicPr>
        <p:blipFill rotWithShape="1">
          <a:blip r:embed="rId4">
            <a:alphaModFix/>
          </a:blip>
          <a:srcRect b="1787" l="3446" r="3659" t="0"/>
          <a:stretch/>
        </p:blipFill>
        <p:spPr>
          <a:xfrm>
            <a:off x="1010525" y="497150"/>
            <a:ext cx="2110864" cy="4178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d67cd99c6b_0_17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d67cd99c6b_0_17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67cd99c6b_0_28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66" name="Google Shape;166;g2d67cd99c6b_0_28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Trol: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vzame vse karte nasprotnikov/nasprotnic, jih premeša in razdeli nazaj med nasprotnike/nasprotnice. Karte deli v smeri urinega kazalca, dokler jih ne zmanjka. Začne z igalcem/igralko, ki sedi na njegovi/njeni levi.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67" name="Google Shape;167;g2d67cd99c6b_0_28"/>
          <p:cNvPicPr preferRelativeResize="0"/>
          <p:nvPr/>
        </p:nvPicPr>
        <p:blipFill rotWithShape="1">
          <a:blip r:embed="rId3">
            <a:alphaModFix/>
          </a:blip>
          <a:srcRect b="47613" l="24164" r="49205" t="2135"/>
          <a:stretch/>
        </p:blipFill>
        <p:spPr>
          <a:xfrm>
            <a:off x="629900" y="307963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d67cd99c6b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d67cd99c6b_0_28"/>
          <p:cNvSpPr/>
          <p:nvPr/>
        </p:nvSpPr>
        <p:spPr>
          <a:xfrm>
            <a:off x="4234600" y="2127159"/>
            <a:ext cx="3476400" cy="142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2d67cd99c6b_0_28"/>
          <p:cNvSpPr/>
          <p:nvPr/>
        </p:nvSpPr>
        <p:spPr>
          <a:xfrm rot="-5400000">
            <a:off x="3899200" y="2410575"/>
            <a:ext cx="446400" cy="224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d67cd99c6b_0_2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d67cd99c6b_0_2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d67cd99c6b_0_39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78" name="Google Shape;178;g2d67cd99c6b_0_39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Klikolovka: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79" name="Google Shape;179;g2d67cd99c6b_0_39"/>
          <p:cNvPicPr preferRelativeResize="0"/>
          <p:nvPr/>
        </p:nvPicPr>
        <p:blipFill rotWithShape="1">
          <a:blip r:embed="rId3">
            <a:alphaModFix/>
          </a:blip>
          <a:srcRect b="47798" l="0" r="73369" t="1949"/>
          <a:stretch/>
        </p:blipFill>
        <p:spPr>
          <a:xfrm>
            <a:off x="670975" y="2774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2d67cd99c6b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g2d67cd99c6b_0_39"/>
          <p:cNvGrpSpPr/>
          <p:nvPr/>
        </p:nvGrpSpPr>
        <p:grpSpPr>
          <a:xfrm>
            <a:off x="4010200" y="2127139"/>
            <a:ext cx="3700797" cy="791400"/>
            <a:chOff x="4010200" y="2127139"/>
            <a:chExt cx="3700797" cy="791400"/>
          </a:xfrm>
        </p:grpSpPr>
        <p:sp>
          <p:nvSpPr>
            <p:cNvPr id="182" name="Google Shape;182;g2d67cd99c6b_0_39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g2d67cd99c6b_0_39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4" name="Google Shape;184;g2d67cd99c6b_0_39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d67cd99c6b_0_39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d67cd99c6b_0_50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191" name="Google Shape;191;g2d67cd99c6b_0_50"/>
          <p:cNvSpPr txBox="1"/>
          <p:nvPr>
            <p:ph idx="1" type="body"/>
          </p:nvPr>
        </p:nvSpPr>
        <p:spPr>
          <a:xfrm>
            <a:off x="5148640" y="2208768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Vplivnica in Vplivnež: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2 karti s kupa.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192" name="Google Shape;192;g2d67cd99c6b_0_50"/>
          <p:cNvPicPr preferRelativeResize="0"/>
          <p:nvPr/>
        </p:nvPicPr>
        <p:blipFill rotWithShape="1">
          <a:blip r:embed="rId3">
            <a:alphaModFix/>
          </a:blip>
          <a:srcRect b="48788" l="49197" r="24172" t="959"/>
          <a:stretch/>
        </p:blipFill>
        <p:spPr>
          <a:xfrm>
            <a:off x="485750" y="1955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2d67cd99c6b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g2d67cd99c6b_0_50"/>
          <p:cNvGrpSpPr/>
          <p:nvPr/>
        </p:nvGrpSpPr>
        <p:grpSpPr>
          <a:xfrm>
            <a:off x="4571967" y="2127150"/>
            <a:ext cx="3552395" cy="791400"/>
            <a:chOff x="4010200" y="2127139"/>
            <a:chExt cx="3700797" cy="791400"/>
          </a:xfrm>
        </p:grpSpPr>
        <p:sp>
          <p:nvSpPr>
            <p:cNvPr id="195" name="Google Shape;195;g2d67cd99c6b_0_50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g2d67cd99c6b_0_50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7" name="Google Shape;197;g2d67cd99c6b_0_50"/>
          <p:cNvPicPr preferRelativeResize="0"/>
          <p:nvPr/>
        </p:nvPicPr>
        <p:blipFill rotWithShape="1">
          <a:blip r:embed="rId3">
            <a:alphaModFix/>
          </a:blip>
          <a:srcRect b="-340" l="49841" r="24757" t="50090"/>
          <a:stretch/>
        </p:blipFill>
        <p:spPr>
          <a:xfrm>
            <a:off x="2997200" y="2127150"/>
            <a:ext cx="1574774" cy="27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2d67cd99c6b_0_50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d67cd99c6b_0_50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67cd99c6b_0_98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05" name="Google Shape;205;g2d67cd99c6b_0_98"/>
          <p:cNvSpPr txBox="1"/>
          <p:nvPr>
            <p:ph idx="1" type="body"/>
          </p:nvPr>
        </p:nvSpPr>
        <p:spPr>
          <a:xfrm>
            <a:off x="5148640" y="2223368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Novinarka in Novinar: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Karta obrne smer igre.</a:t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solidFill>
                <a:srgbClr val="009D9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206" name="Google Shape;206;g2d67cd99c6b_0_98"/>
          <p:cNvPicPr preferRelativeResize="0"/>
          <p:nvPr/>
        </p:nvPicPr>
        <p:blipFill rotWithShape="1">
          <a:blip r:embed="rId3">
            <a:alphaModFix/>
          </a:blip>
          <a:srcRect b="48818" l="72855" r="498" t="899"/>
          <a:stretch/>
        </p:blipFill>
        <p:spPr>
          <a:xfrm>
            <a:off x="496300" y="19553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2d67cd99c6b_0_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d67cd99c6b_0_98"/>
          <p:cNvSpPr/>
          <p:nvPr/>
        </p:nvSpPr>
        <p:spPr>
          <a:xfrm>
            <a:off x="4787375" y="2127150"/>
            <a:ext cx="3336900" cy="618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2d67cd99c6b_0_98"/>
          <p:cNvSpPr/>
          <p:nvPr/>
        </p:nvSpPr>
        <p:spPr>
          <a:xfrm rot="-5400000">
            <a:off x="4456467" y="2338886"/>
            <a:ext cx="446400" cy="215400"/>
          </a:xfrm>
          <a:prstGeom prst="triangle">
            <a:avLst>
              <a:gd fmla="val 50000" name="adj"/>
            </a:avLst>
          </a:prstGeom>
          <a:solidFill>
            <a:srgbClr val="9BBA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2d67cd99c6b_0_98"/>
          <p:cNvPicPr preferRelativeResize="0"/>
          <p:nvPr/>
        </p:nvPicPr>
        <p:blipFill rotWithShape="1">
          <a:blip r:embed="rId3">
            <a:alphaModFix/>
          </a:blip>
          <a:srcRect b="1035" l="73736" r="1004" t="48713"/>
          <a:stretch/>
        </p:blipFill>
        <p:spPr>
          <a:xfrm>
            <a:off x="3006075" y="2050950"/>
            <a:ext cx="1565926" cy="27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d67cd99c6b_0_9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d67cd99c6b_0_98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d67cd99c6b_0_73"/>
          <p:cNvSpPr txBox="1"/>
          <p:nvPr>
            <p:ph type="title"/>
          </p:nvPr>
        </p:nvSpPr>
        <p:spPr>
          <a:xfrm>
            <a:off x="3729700" y="491150"/>
            <a:ext cx="45804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18" name="Google Shape;218;g2d67cd99c6b_0_73"/>
          <p:cNvSpPr txBox="1"/>
          <p:nvPr>
            <p:ph idx="1" type="body"/>
          </p:nvPr>
        </p:nvSpPr>
        <p:spPr>
          <a:xfrm>
            <a:off x="4609900" y="2191943"/>
            <a:ext cx="28200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Informacijski mehurček:</a:t>
            </a:r>
            <a:r>
              <a:rPr b="1" lang="en" sz="1200">
                <a:solidFill>
                  <a:srgbClr val="009D9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19" name="Google Shape;219;g2d67cd99c6b_0_73"/>
          <p:cNvPicPr preferRelativeResize="0"/>
          <p:nvPr/>
        </p:nvPicPr>
        <p:blipFill rotWithShape="1">
          <a:blip r:embed="rId3">
            <a:alphaModFix/>
          </a:blip>
          <a:srcRect b="0" l="24166" r="49202" t="49748"/>
          <a:stretch/>
        </p:blipFill>
        <p:spPr>
          <a:xfrm>
            <a:off x="674125" y="300588"/>
            <a:ext cx="2820024" cy="475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2d67cd99c6b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g2d67cd99c6b_0_73"/>
          <p:cNvGrpSpPr/>
          <p:nvPr/>
        </p:nvGrpSpPr>
        <p:grpSpPr>
          <a:xfrm>
            <a:off x="4010200" y="2127139"/>
            <a:ext cx="3700797" cy="791400"/>
            <a:chOff x="4010200" y="2127139"/>
            <a:chExt cx="3700797" cy="791400"/>
          </a:xfrm>
        </p:grpSpPr>
        <p:sp>
          <p:nvSpPr>
            <p:cNvPr id="222" name="Google Shape;222;g2d67cd99c6b_0_73"/>
            <p:cNvSpPr/>
            <p:nvPr/>
          </p:nvSpPr>
          <p:spPr>
            <a:xfrm>
              <a:off x="4234597" y="2127139"/>
              <a:ext cx="3476400" cy="791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9BBA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g2d67cd99c6b_0_73"/>
            <p:cNvSpPr/>
            <p:nvPr/>
          </p:nvSpPr>
          <p:spPr>
            <a:xfrm rot="-5400000">
              <a:off x="3899200" y="2410575"/>
              <a:ext cx="446400" cy="224400"/>
            </a:xfrm>
            <a:prstGeom prst="triangle">
              <a:avLst>
                <a:gd fmla="val 50000" name="adj"/>
              </a:avLst>
            </a:prstGeom>
            <a:solidFill>
              <a:srgbClr val="9BBA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4" name="Google Shape;224;g2d67cd99c6b_0_7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d67cd99c6b_0_73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d67cd99c6b_0_11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IGRAMO FULFEJK - AKCIJSKE KARTE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31" name="Google Shape;231;g2d67cd99c6b_0_114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Klikolovka: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Igralec/igralka, ki uporabi Klikolovko, lahko zamenja svoje karte z izbranimi kartami drugega igralca/igralke;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Preverjevalci dejstev: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Igralec/igralka lahko skupaj s to karto odloži vse karte ene izbrane barve.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Trol: </a:t>
            </a:r>
            <a:r>
              <a:rPr lang="en" sz="29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gralec/igralka vzame vse karte nasprotnikov/nasprotnic, jih premeša in razdeli nazaj med nasprotnike/nasprotnice. Karte deli v smeri urinega kazalca, dokler jih ne zmanjka. Začne z igalcem/igralko, ki sedi na njegovi/njeni levi.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Robot za analizo fotografij: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Vsi igralci/igralke s “fotografijo” na kartah (razen igralca/igralke, ki uporabi to karto) vzamejo po 3 nove karte.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Vplivnica in Vplivnež: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2 karti s kupa.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Novinarka in Novinar: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Karta obrne smer igre.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1610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ct val="100000"/>
              <a:buChar char="➔"/>
            </a:pPr>
            <a:r>
              <a:rPr b="1" lang="en" sz="29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Informacijski mehurček: </a:t>
            </a:r>
            <a:r>
              <a:rPr lang="en" sz="2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Naslednji/naslednja igralec/igralka mora vzeti 4 karti s kupa.</a:t>
            </a:r>
            <a:endParaRPr sz="2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315789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32" name="Google Shape;232;g2d67cd99c6b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d67cd99c6b_0_11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d67cd99c6b_0_11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d67cd99c6b_0_126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KAJ SMO OPAZILI?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40" name="Google Shape;240;g2d67cd99c6b_0_126"/>
          <p:cNvSpPr txBox="1"/>
          <p:nvPr>
            <p:ph idx="1" type="body"/>
          </p:nvPr>
        </p:nvSpPr>
        <p:spPr>
          <a:xfrm>
            <a:off x="1119975" y="1311650"/>
            <a:ext cx="68901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Ste morda med igro opazili kaj zanimivega ali nenavadnega na karticah?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Char char="➔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Ali morda veste, zakaj so na vsaki od igralnih kartic navedeni avtorji, viri in ocene senzacionalnosti in resničnosti?</a:t>
            </a:r>
            <a:endParaRPr sz="2400">
              <a:solidFill>
                <a:srgbClr val="49308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41" name="Google Shape;241;g2d67cd99c6b_0_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2d67cd99c6b_0_126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d67cd99c6b_0_126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67cd99c6b_0_217"/>
          <p:cNvSpPr txBox="1"/>
          <p:nvPr>
            <p:ph type="title"/>
          </p:nvPr>
        </p:nvSpPr>
        <p:spPr>
          <a:xfrm>
            <a:off x="323850" y="2221970"/>
            <a:ext cx="84963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DELO V SKUPINAH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249" name="Google Shape;249;g2d67cd99c6b_0_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67cd99c6b_0_217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d67cd99c6b_0_217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d67cd99c6b_0_134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KRITIČNO MIŠLJENJE - KLJUČ DO PREPOZNAVANJA DEZINFORMACIJ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sp>
        <p:nvSpPr>
          <p:cNvPr id="257" name="Google Shape;257;g2d67cd99c6b_0_134"/>
          <p:cNvSpPr txBox="1"/>
          <p:nvPr>
            <p:ph idx="1" type="body"/>
          </p:nvPr>
        </p:nvSpPr>
        <p:spPr>
          <a:xfrm>
            <a:off x="1119975" y="1982688"/>
            <a:ext cx="6890100" cy="2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Kdo je avtor?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Zakaj je to objavil?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Kje je bila informacija objavljena?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Kakšen je namen avtorja? </a:t>
            </a:r>
            <a:endParaRPr b="1" sz="2400">
              <a:solidFill>
                <a:srgbClr val="49308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93087"/>
              </a:buClr>
              <a:buSzPts val="2400"/>
              <a:buFont typeface="Barlow Condensed"/>
              <a:buAutoNum type="arabicPeriod"/>
            </a:pPr>
            <a:r>
              <a:rPr b="1" lang="en" sz="2400">
                <a:solidFill>
                  <a:srgbClr val="49308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Kaj želi avtor z besedilom, objavo doseči?</a:t>
            </a:r>
            <a:endParaRPr sz="2400">
              <a:solidFill>
                <a:srgbClr val="49308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58" name="Google Shape;258;g2d67cd99c6b_0_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67cd99c6b_0_13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2d67cd99c6b_0_134"/>
          <p:cNvPicPr preferRelativeResize="0"/>
          <p:nvPr/>
        </p:nvPicPr>
        <p:blipFill rotWithShape="1">
          <a:blip r:embed="rId4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d67cd99c6b_0_205"/>
          <p:cNvSpPr txBox="1"/>
          <p:nvPr>
            <p:ph type="title"/>
          </p:nvPr>
        </p:nvSpPr>
        <p:spPr>
          <a:xfrm>
            <a:off x="316875" y="491150"/>
            <a:ext cx="84963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000">
                <a:solidFill>
                  <a:srgbClr val="493087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rPr>
              <a:t>EVALVACIJA DELAVNICE</a:t>
            </a:r>
            <a:endParaRPr sz="5000">
              <a:solidFill>
                <a:srgbClr val="493087"/>
              </a:solidFill>
              <a:latin typeface="Barlow Condensed ExtraBold"/>
              <a:ea typeface="Barlow Condensed ExtraBold"/>
              <a:cs typeface="Barlow Condensed ExtraBold"/>
              <a:sym typeface="Barlow Condensed ExtraBold"/>
            </a:endParaRPr>
          </a:p>
        </p:txBody>
      </p:sp>
      <p:pic>
        <p:nvPicPr>
          <p:cNvPr id="266" name="Google Shape;266;g2d67cd99c6b_0_2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59788" y="311625"/>
            <a:ext cx="224400" cy="9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2d67cd99c6b_0_205"/>
          <p:cNvSpPr/>
          <p:nvPr/>
        </p:nvSpPr>
        <p:spPr>
          <a:xfrm>
            <a:off x="2950950" y="1451675"/>
            <a:ext cx="3242100" cy="311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BBA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qr code with a white background&#10;&#10;Description automatically generated" id="268" name="Google Shape;268;g2d67cd99c6b_0_2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4358" y="1610861"/>
            <a:ext cx="2798631" cy="279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d67cd99c6b_0_205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0" y="-39249"/>
            <a:ext cx="9143999" cy="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d67cd99c6b_0_205"/>
          <p:cNvPicPr preferRelativeResize="0"/>
          <p:nvPr/>
        </p:nvPicPr>
        <p:blipFill rotWithShape="1">
          <a:blip r:embed="rId5">
            <a:alphaModFix/>
          </a:blip>
          <a:srcRect b="85926" l="0" r="0" t="11204"/>
          <a:stretch/>
        </p:blipFill>
        <p:spPr>
          <a:xfrm>
            <a:off x="-6975" y="4966425"/>
            <a:ext cx="9143999" cy="18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55900"/>
            <a:ext cx="9144003" cy="6532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Kristjan Nemac</dc:creator>
</cp:coreProperties>
</file>